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6" r:id="rId50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629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28369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138423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387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121054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0011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4265734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2898688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581645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‹#›</a:t>
            </a:fld>
            <a:endParaRPr spc="25" dirty="0"/>
          </a:p>
        </p:txBody>
      </p:sp>
    </p:spTree>
    <p:extLst>
      <p:ext uri="{BB962C8B-B14F-4D97-AF65-F5344CB8AC3E}">
        <p14:creationId xmlns:p14="http://schemas.microsoft.com/office/powerpoint/2010/main" val="324143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1992468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6912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315511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135571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2187983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2605449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280877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3050909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160020">
              <a:lnSpc>
                <a:spcPts val="1839"/>
              </a:lnSpc>
            </a:pPr>
            <a:fld id="{81D60167-4931-47E6-BA6A-407CBD079E47}" type="slidenum">
              <a:rPr lang="en-IN" spc="25" smtClean="0"/>
              <a:t>‹#›</a:t>
            </a:fld>
            <a:endParaRPr lang="en-IN" spc="25" dirty="0"/>
          </a:p>
        </p:txBody>
      </p:sp>
    </p:spTree>
    <p:extLst>
      <p:ext uri="{BB962C8B-B14F-4D97-AF65-F5344CB8AC3E}">
        <p14:creationId xmlns:p14="http://schemas.microsoft.com/office/powerpoint/2010/main" val="281137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flores/applied-data-science-capstone/blob/master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master/EDA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with%20Web%20Scraping.ipynb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4800" y="4648200"/>
            <a:ext cx="381000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Bhuvanavarsh Shivaprasad Hiremath</a:t>
            </a:r>
            <a:r>
              <a:rPr sz="1800" spc="-1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endParaRPr lang="en-US" sz="1800" spc="-10" dirty="0">
              <a:solidFill>
                <a:srgbClr val="E7E6E6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55" dirty="0">
                <a:solidFill>
                  <a:srgbClr val="E7E6E6"/>
                </a:solidFill>
                <a:latin typeface="Microsoft Sans Serif"/>
                <a:cs typeface="Microsoft Sans Serif"/>
              </a:rPr>
              <a:t>29-09-2024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AEF71-5174-F59C-CE67-294044BB7222}"/>
              </a:ext>
            </a:extLst>
          </p:cNvPr>
          <p:cNvSpPr txBox="1"/>
          <p:nvPr/>
        </p:nvSpPr>
        <p:spPr>
          <a:xfrm>
            <a:off x="609600" y="2819400"/>
            <a:ext cx="5181600" cy="1200329"/>
          </a:xfrm>
          <a:prstGeom prst="rect">
            <a:avLst/>
          </a:prstGeom>
          <a:solidFill>
            <a:srgbClr val="3065DC"/>
          </a:solidFill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chemeClr val="bg2"/>
                </a:solidFill>
                <a:effectLst/>
                <a:latin typeface="__fkGroteskNeue_598ab8"/>
              </a:rPr>
              <a:t>SPACE Y: The Next Frontier in the Space Race</a:t>
            </a:r>
            <a:endParaRPr lang="en-IN" sz="3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4720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272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49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dirty="0">
                <a:latin typeface="Calibri"/>
                <a:cs typeface="Calibri"/>
              </a:rPr>
              <a:t>Source</a:t>
            </a:r>
            <a:r>
              <a:rPr sz="1400" spc="1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code:</a:t>
            </a:r>
            <a:r>
              <a:rPr sz="1400" spc="170" dirty="0">
                <a:latin typeface="Calibri"/>
                <a:cs typeface="Calibri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https://github.com/tflores/applied-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data-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science-capstone/blob/master/Data%20Wrangling.ipynb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5" dirty="0"/>
              <a:t>Wrangling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10</a:t>
            </a:fld>
            <a:endParaRPr spc="5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759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EDA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086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Creation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69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807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relationship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capstone/blob/master/EDA%20with%20Data%20Visualization.ipynb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EDA</a:t>
            </a:r>
            <a:r>
              <a:rPr spc="40" dirty="0"/>
              <a:t> </a:t>
            </a:r>
            <a:r>
              <a:rPr dirty="0"/>
              <a:t>with</a:t>
            </a:r>
            <a:r>
              <a:rPr spc="25" dirty="0"/>
              <a:t> </a:t>
            </a:r>
            <a:r>
              <a:rPr spc="-50" dirty="0"/>
              <a:t>Data</a:t>
            </a:r>
            <a:r>
              <a:rPr spc="45" dirty="0"/>
              <a:t> </a:t>
            </a:r>
            <a:r>
              <a:rPr spc="-60" dirty="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'CCA’;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spc="-5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7198359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14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capstone/blob/master/EDA.ipynb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EDA</a:t>
            </a:r>
            <a:r>
              <a:rPr spc="14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37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8600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13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105" dirty="0"/>
              <a:t> </a:t>
            </a:r>
            <a:r>
              <a:rPr spc="-10" dirty="0"/>
              <a:t>an</a:t>
            </a:r>
            <a:r>
              <a:rPr spc="-130" dirty="0"/>
              <a:t> </a:t>
            </a:r>
            <a:r>
              <a:rPr spc="-60" dirty="0"/>
              <a:t>Interactive</a:t>
            </a:r>
            <a:r>
              <a:rPr spc="-125" dirty="0"/>
              <a:t> </a:t>
            </a:r>
            <a:r>
              <a:rPr spc="-50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45" dirty="0"/>
              <a:t>Folium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13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2715" cy="582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</a:t>
            </a:r>
            <a:r>
              <a:rPr sz="14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capstone/blob/d232d76932163635b072952f121a8d70286e0d84/Interactive%20Visual%20Analytics%20with%20Folium%20l</a:t>
            </a:r>
            <a:r>
              <a:rPr sz="1400" spc="50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 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ab.ipynb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91320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81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Build</a:t>
            </a:r>
            <a:r>
              <a:rPr spc="-70" dirty="0"/>
              <a:t> </a:t>
            </a:r>
            <a:r>
              <a:rPr dirty="0"/>
              <a:t>a</a:t>
            </a:r>
            <a:r>
              <a:rPr spc="-95" dirty="0"/>
              <a:t> </a:t>
            </a:r>
            <a:r>
              <a:rPr spc="-85" dirty="0"/>
              <a:t>Dashboard </a:t>
            </a:r>
            <a:r>
              <a:rPr dirty="0"/>
              <a:t>with</a:t>
            </a:r>
            <a:r>
              <a:rPr spc="-70" dirty="0"/>
              <a:t> </a:t>
            </a:r>
            <a:r>
              <a:rPr dirty="0"/>
              <a:t>Plotly</a:t>
            </a:r>
            <a:r>
              <a:rPr spc="-80" dirty="0"/>
              <a:t> </a:t>
            </a:r>
            <a:r>
              <a:rPr spc="-114" dirty="0"/>
              <a:t>Dash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14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6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800" spc="1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</a:t>
            </a:r>
            <a:r>
              <a:rPr sz="18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</a:t>
            </a:r>
            <a:r>
              <a:rPr sz="18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capstone/blob/d232d76932163635b072952f121a8d70286e0d84/spacex_dash_app.py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45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8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2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capstone/blob/d232d76932163635b072952f121a8d70286e0d84/Machine%20Learning%20Prediction.ipynb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Predictive</a:t>
            </a:r>
            <a:r>
              <a:rPr spc="-150" dirty="0"/>
              <a:t> </a:t>
            </a:r>
            <a:r>
              <a:rPr spc="-110" dirty="0"/>
              <a:t>Analysis</a:t>
            </a:r>
            <a:r>
              <a:rPr spc="-135" dirty="0"/>
              <a:t> </a:t>
            </a:r>
            <a:r>
              <a:rPr spc="-114" dirty="0"/>
              <a:t>(Classification)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15</a:t>
            </a:fld>
            <a:endParaRPr spc="5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6460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5289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842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 were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drone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B1015;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16</a:t>
            </a:fld>
            <a:endParaRPr spc="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places,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east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17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800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6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Results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18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1905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9923145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65" dirty="0"/>
              <a:t>Table of Contents</a:t>
            </a:r>
            <a:endParaRPr spc="-6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2</a:t>
            </a:fld>
            <a:endParaRPr spc="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114" dirty="0"/>
              <a:t> </a:t>
            </a:r>
            <a:r>
              <a:rPr spc="-85" dirty="0"/>
              <a:t>Number</a:t>
            </a:r>
            <a:r>
              <a:rPr spc="-114" dirty="0"/>
              <a:t> </a:t>
            </a:r>
            <a:r>
              <a:rPr spc="-70" dirty="0"/>
              <a:t>vs.</a:t>
            </a:r>
            <a:r>
              <a:rPr spc="-120" dirty="0"/>
              <a:t> </a:t>
            </a:r>
            <a:r>
              <a:rPr spc="-125" dirty="0"/>
              <a:t>Launch</a:t>
            </a:r>
            <a:r>
              <a:rPr spc="-100" dirty="0"/>
              <a:t> </a:t>
            </a:r>
            <a:r>
              <a:rPr spc="-75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20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253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(about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be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39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3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85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21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L1;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HEO;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80%);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9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Success</a:t>
            </a:r>
            <a:r>
              <a:rPr spc="5" dirty="0"/>
              <a:t> </a:t>
            </a:r>
            <a:r>
              <a:rPr spc="-170" dirty="0"/>
              <a:t>Rate</a:t>
            </a:r>
            <a:r>
              <a:rPr spc="-25" dirty="0"/>
              <a:t> </a:t>
            </a:r>
            <a:r>
              <a:rPr spc="-70" dirty="0"/>
              <a:t>vs.</a:t>
            </a:r>
            <a:r>
              <a:rPr spc="-5" dirty="0"/>
              <a:t> </a:t>
            </a:r>
            <a:r>
              <a:rPr dirty="0"/>
              <a:t>Orbit</a:t>
            </a:r>
            <a:r>
              <a:rPr spc="-15" dirty="0"/>
              <a:t> </a:t>
            </a:r>
            <a:r>
              <a:rPr spc="-145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22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35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Flight</a:t>
            </a:r>
            <a:r>
              <a:rPr spc="-70" dirty="0"/>
              <a:t> </a:t>
            </a:r>
            <a:r>
              <a:rPr spc="-85" dirty="0"/>
              <a:t>Number</a:t>
            </a:r>
            <a:r>
              <a:rPr spc="-70" dirty="0"/>
              <a:t> vs.</a:t>
            </a:r>
            <a:r>
              <a:rPr spc="-80" dirty="0"/>
              <a:t> </a:t>
            </a:r>
            <a:r>
              <a:rPr dirty="0"/>
              <a:t>Orbit</a:t>
            </a:r>
            <a:r>
              <a:rPr spc="-60" dirty="0"/>
              <a:t> </a:t>
            </a:r>
            <a:r>
              <a:rPr spc="-140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23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633762"/>
            <a:ext cx="10772139" cy="248971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04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75" dirty="0"/>
              <a:t> </a:t>
            </a:r>
            <a:r>
              <a:rPr spc="-70" dirty="0"/>
              <a:t>vs.</a:t>
            </a:r>
            <a:r>
              <a:rPr spc="-75" dirty="0"/>
              <a:t> </a:t>
            </a:r>
            <a:r>
              <a:rPr dirty="0"/>
              <a:t>Orbit</a:t>
            </a:r>
            <a:r>
              <a:rPr spc="-55" dirty="0"/>
              <a:t> </a:t>
            </a:r>
            <a:r>
              <a:rPr spc="-140" dirty="0"/>
              <a:t>Type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24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894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improvement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00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15" dirty="0"/>
              <a:t> </a:t>
            </a:r>
            <a:r>
              <a:rPr spc="-260" dirty="0"/>
              <a:t>Success</a:t>
            </a:r>
            <a:r>
              <a:rPr spc="15" dirty="0"/>
              <a:t> </a:t>
            </a:r>
            <a:r>
              <a:rPr spc="-125" dirty="0"/>
              <a:t>Yearly</a:t>
            </a:r>
            <a:r>
              <a:rPr spc="-30" dirty="0"/>
              <a:t> </a:t>
            </a:r>
            <a:r>
              <a:rPr spc="-85" dirty="0"/>
              <a:t>Trend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25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73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90" dirty="0"/>
              <a:t> </a:t>
            </a:r>
            <a:r>
              <a:rPr spc="-135" dirty="0"/>
              <a:t>Launch</a:t>
            </a:r>
            <a:r>
              <a:rPr spc="-70" dirty="0"/>
              <a:t> </a:t>
            </a:r>
            <a:r>
              <a:rPr spc="-55" dirty="0"/>
              <a:t>Site</a:t>
            </a:r>
            <a:r>
              <a:rPr spc="-75" dirty="0"/>
              <a:t> </a:t>
            </a:r>
            <a:r>
              <a:rPr spc="-195" dirty="0"/>
              <a:t>Names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26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VAFB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89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80" dirty="0"/>
              <a:t> </a:t>
            </a:r>
            <a:r>
              <a:rPr spc="-55" dirty="0"/>
              <a:t>Site</a:t>
            </a:r>
            <a:r>
              <a:rPr spc="-60" dirty="0"/>
              <a:t> </a:t>
            </a:r>
            <a:r>
              <a:rPr spc="-204" dirty="0"/>
              <a:t>Names</a:t>
            </a:r>
            <a:r>
              <a:rPr spc="-45" dirty="0"/>
              <a:t> </a:t>
            </a:r>
            <a:r>
              <a:rPr spc="-50" dirty="0"/>
              <a:t>Begin</a:t>
            </a:r>
            <a:r>
              <a:rPr spc="-80" dirty="0"/>
              <a:t> </a:t>
            </a:r>
            <a:r>
              <a:rPr dirty="0"/>
              <a:t>with</a:t>
            </a:r>
            <a:r>
              <a:rPr spc="-45" dirty="0"/>
              <a:t> </a:t>
            </a:r>
            <a:r>
              <a:rPr spc="-190" dirty="0"/>
              <a:t>'CCA'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27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70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5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2010-06-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Spacecraft Qualification</a:t>
                      </a:r>
                      <a:r>
                        <a:rPr sz="12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2010-12-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028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8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C1,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barrel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Brouere 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2012-05-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2012-10-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0" dirty="0">
                          <a:latin typeface="Calibri"/>
                          <a:cs typeface="Calibri"/>
                        </a:rPr>
                        <a:t>2013-03-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v1.0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CRS-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25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 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1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Total</a:t>
            </a:r>
            <a:r>
              <a:rPr spc="-14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90" dirty="0"/>
              <a:t>Mass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28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50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18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Average</a:t>
            </a:r>
            <a:r>
              <a:rPr spc="-75" dirty="0"/>
              <a:t> </a:t>
            </a:r>
            <a:r>
              <a:rPr spc="-120" dirty="0"/>
              <a:t>Payload</a:t>
            </a:r>
            <a:r>
              <a:rPr spc="-40" dirty="0"/>
              <a:t> </a:t>
            </a:r>
            <a:r>
              <a:rPr spc="-204" dirty="0"/>
              <a:t>Mass</a:t>
            </a:r>
            <a:r>
              <a:rPr spc="-45" dirty="0"/>
              <a:t> </a:t>
            </a:r>
            <a:r>
              <a:rPr dirty="0"/>
              <a:t>by</a:t>
            </a:r>
            <a:r>
              <a:rPr spc="-40" dirty="0"/>
              <a:t> </a:t>
            </a:r>
            <a:r>
              <a:rPr dirty="0"/>
              <a:t>F9</a:t>
            </a:r>
            <a:r>
              <a:rPr spc="-45" dirty="0"/>
              <a:t> </a:t>
            </a:r>
            <a:r>
              <a:rPr spc="-20" dirty="0"/>
              <a:t>v1.1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29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80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13233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549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which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Executive</a:t>
            </a:r>
            <a:r>
              <a:rPr spc="-55" dirty="0"/>
              <a:t> </a:t>
            </a:r>
            <a:r>
              <a:rPr spc="-180" dirty="0"/>
              <a:t>Summary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3</a:t>
            </a:fld>
            <a:endParaRPr spc="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34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2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</a:t>
            </a:r>
            <a:r>
              <a:rPr spc="-195" dirty="0"/>
              <a:t> </a:t>
            </a:r>
            <a:r>
              <a:rPr spc="-165" dirty="0"/>
              <a:t>Successful</a:t>
            </a:r>
            <a:r>
              <a:rPr spc="-80" dirty="0"/>
              <a:t> </a:t>
            </a:r>
            <a:r>
              <a:rPr spc="-90" dirty="0"/>
              <a:t>Ground</a:t>
            </a:r>
            <a:r>
              <a:rPr spc="-155" dirty="0"/>
              <a:t> </a:t>
            </a:r>
            <a:r>
              <a:rPr spc="-45" dirty="0"/>
              <a:t>Landing</a:t>
            </a:r>
            <a:r>
              <a:rPr spc="-125" dirty="0"/>
              <a:t> </a:t>
            </a:r>
            <a:r>
              <a:rPr spc="-35" dirty="0"/>
              <a:t>Date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30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195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2069464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84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14" dirty="0"/>
              <a:t>Successful</a:t>
            </a:r>
            <a:r>
              <a:rPr sz="2500" spc="-55" dirty="0"/>
              <a:t> </a:t>
            </a:r>
            <a:r>
              <a:rPr sz="2500" spc="-10" dirty="0"/>
              <a:t>Drone</a:t>
            </a:r>
            <a:r>
              <a:rPr sz="2500" spc="-80" dirty="0"/>
              <a:t> </a:t>
            </a:r>
            <a:r>
              <a:rPr sz="2500" spc="-35" dirty="0"/>
              <a:t>Ship</a:t>
            </a:r>
            <a:r>
              <a:rPr sz="2500" spc="-55" dirty="0"/>
              <a:t> </a:t>
            </a:r>
            <a:r>
              <a:rPr sz="2500" spc="-25" dirty="0"/>
              <a:t>Landing</a:t>
            </a:r>
            <a:r>
              <a:rPr sz="2500" spc="-6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spc="-80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65" dirty="0"/>
              <a:t> </a:t>
            </a:r>
            <a:r>
              <a:rPr sz="2500" spc="110" dirty="0"/>
              <a:t>4000</a:t>
            </a:r>
            <a:r>
              <a:rPr sz="2500" spc="-85" dirty="0"/>
              <a:t> </a:t>
            </a:r>
            <a:r>
              <a:rPr sz="2500" dirty="0"/>
              <a:t>and</a:t>
            </a:r>
            <a:r>
              <a:rPr sz="2500" spc="-50" dirty="0"/>
              <a:t> </a:t>
            </a:r>
            <a:r>
              <a:rPr sz="2500" spc="90" dirty="0"/>
              <a:t>6000</a:t>
            </a:r>
            <a:endParaRPr sz="25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31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208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versions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according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304415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46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25" dirty="0"/>
              <a:t>Total</a:t>
            </a:r>
            <a:r>
              <a:rPr sz="3100" spc="-145" dirty="0"/>
              <a:t> </a:t>
            </a:r>
            <a:r>
              <a:rPr sz="3100" spc="-65" dirty="0"/>
              <a:t>Number</a:t>
            </a:r>
            <a:r>
              <a:rPr sz="3100" spc="-105" dirty="0"/>
              <a:t> </a:t>
            </a:r>
            <a:r>
              <a:rPr sz="3100" dirty="0"/>
              <a:t>of</a:t>
            </a:r>
            <a:r>
              <a:rPr sz="3100" spc="-95" dirty="0"/>
              <a:t> </a:t>
            </a:r>
            <a:r>
              <a:rPr sz="3100" spc="-145" dirty="0"/>
              <a:t>Successful</a:t>
            </a:r>
            <a:r>
              <a:rPr sz="3100" spc="-60" dirty="0"/>
              <a:t> </a:t>
            </a:r>
            <a:r>
              <a:rPr sz="3100" dirty="0"/>
              <a:t>and</a:t>
            </a:r>
            <a:r>
              <a:rPr sz="3100" spc="-100" dirty="0"/>
              <a:t> </a:t>
            </a:r>
            <a:r>
              <a:rPr sz="3100" spc="-55" dirty="0"/>
              <a:t>Failure</a:t>
            </a:r>
            <a:r>
              <a:rPr sz="3100" spc="-40" dirty="0"/>
              <a:t> </a:t>
            </a:r>
            <a:r>
              <a:rPr sz="3100" spc="-50" dirty="0"/>
              <a:t>Mission</a:t>
            </a:r>
            <a:r>
              <a:rPr sz="3100" spc="-75" dirty="0"/>
              <a:t> </a:t>
            </a:r>
            <a:r>
              <a:rPr sz="3100" spc="-70" dirty="0"/>
              <a:t>Outcomes</a:t>
            </a:r>
            <a:endParaRPr sz="31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32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588634" cy="1481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30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maximum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Boosters</a:t>
            </a:r>
            <a:r>
              <a:rPr spc="-140" dirty="0"/>
              <a:t> </a:t>
            </a:r>
            <a:r>
              <a:rPr spc="-95" dirty="0"/>
              <a:t>Carried</a:t>
            </a:r>
            <a:r>
              <a:rPr spc="-130" dirty="0"/>
              <a:t> </a:t>
            </a:r>
            <a:r>
              <a:rPr spc="-135" dirty="0"/>
              <a:t>Maximum</a:t>
            </a:r>
            <a:r>
              <a:rPr spc="-110" dirty="0"/>
              <a:t> </a:t>
            </a:r>
            <a:r>
              <a:rPr spc="-105" dirty="0"/>
              <a:t>Payload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33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210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147570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165985" cy="2592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2015</a:t>
            </a:r>
            <a:r>
              <a:rPr spc="15" dirty="0"/>
              <a:t> </a:t>
            </a:r>
            <a:r>
              <a:rPr spc="-135" dirty="0"/>
              <a:t>Launch</a:t>
            </a:r>
            <a:r>
              <a:rPr spc="25" dirty="0"/>
              <a:t> </a:t>
            </a:r>
            <a:r>
              <a:rPr spc="-155" dirty="0"/>
              <a:t>Records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34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89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937635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F9 v1.1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LC-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1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5" dirty="0"/>
              <a:t>Rank</a:t>
            </a:r>
            <a:r>
              <a:rPr sz="2800" spc="-35" dirty="0"/>
              <a:t> Landing</a:t>
            </a:r>
            <a:r>
              <a:rPr sz="2800" spc="-30" dirty="0"/>
              <a:t> </a:t>
            </a:r>
            <a:r>
              <a:rPr sz="2800" spc="-95" dirty="0"/>
              <a:t>Outcomes</a:t>
            </a:r>
            <a:r>
              <a:rPr sz="2800" spc="-10" dirty="0"/>
              <a:t> </a:t>
            </a:r>
            <a:r>
              <a:rPr sz="2800" spc="-85" dirty="0"/>
              <a:t>Between</a:t>
            </a:r>
            <a:r>
              <a:rPr sz="2800" spc="-60" dirty="0"/>
              <a:t> </a:t>
            </a:r>
            <a:r>
              <a:rPr sz="2800" spc="105" dirty="0"/>
              <a:t>2010-</a:t>
            </a:r>
            <a:r>
              <a:rPr sz="2800" spc="75" dirty="0"/>
              <a:t>06-</a:t>
            </a:r>
            <a:r>
              <a:rPr sz="2800" spc="125" dirty="0"/>
              <a:t>04</a:t>
            </a:r>
            <a:r>
              <a:rPr sz="2800" spc="-45" dirty="0"/>
              <a:t> </a:t>
            </a:r>
            <a:r>
              <a:rPr sz="2800" spc="-30" dirty="0"/>
              <a:t>and</a:t>
            </a:r>
            <a:r>
              <a:rPr sz="2800" spc="-75" dirty="0"/>
              <a:t> </a:t>
            </a:r>
            <a:r>
              <a:rPr sz="2800" spc="105" dirty="0"/>
              <a:t>2017-</a:t>
            </a:r>
            <a:r>
              <a:rPr sz="2800" spc="75" dirty="0"/>
              <a:t>03-</a:t>
            </a:r>
            <a:r>
              <a:rPr sz="2800" spc="85" dirty="0"/>
              <a:t>20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35</a:t>
            </a:fld>
            <a:endParaRPr spc="50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95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811520" cy="3334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Precluded</a:t>
                      </a:r>
                      <a:r>
                        <a:rPr sz="1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5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 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53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All</a:t>
            </a:r>
            <a:r>
              <a:rPr spc="-65" dirty="0"/>
              <a:t> </a:t>
            </a:r>
            <a:r>
              <a:rPr spc="-85" dirty="0"/>
              <a:t>launch</a:t>
            </a:r>
            <a:r>
              <a:rPr spc="-55" dirty="0"/>
              <a:t> </a:t>
            </a:r>
            <a:r>
              <a:rPr spc="-6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1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66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75" dirty="0"/>
              <a:t> </a:t>
            </a:r>
            <a:r>
              <a:rPr spc="-120" dirty="0"/>
              <a:t>Outcomes</a:t>
            </a:r>
            <a:r>
              <a:rPr spc="-55" dirty="0"/>
              <a:t> </a:t>
            </a:r>
            <a:r>
              <a:rPr dirty="0"/>
              <a:t>by</a:t>
            </a:r>
            <a:r>
              <a:rPr spc="-70" dirty="0"/>
              <a:t> </a:t>
            </a:r>
            <a:r>
              <a:rPr spc="-75" dirty="0"/>
              <a:t>Site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38</a:t>
            </a:fld>
            <a:endParaRPr spc="50" dirty="0"/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near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 relatively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0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Logistics</a:t>
            </a:r>
            <a:r>
              <a:rPr spc="-200" dirty="0"/>
              <a:t> </a:t>
            </a:r>
            <a:r>
              <a:rPr dirty="0"/>
              <a:t>and</a:t>
            </a:r>
            <a:r>
              <a:rPr spc="-220" dirty="0"/>
              <a:t> </a:t>
            </a:r>
            <a:r>
              <a:rPr spc="-130" dirty="0"/>
              <a:t>Safety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39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9"/>
              </a:lnSpc>
            </a:pPr>
            <a:fld id="{81D60167-4931-47E6-BA6A-407CBD079E47}" type="slidenum">
              <a:rPr spc="25" dirty="0"/>
              <a:t>4</a:t>
            </a:fld>
            <a:endParaRPr spc="25" dirty="0"/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065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objective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viability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new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 predicting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56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Successful</a:t>
            </a:r>
            <a:r>
              <a:rPr spc="-25" dirty="0"/>
              <a:t> </a:t>
            </a:r>
            <a:r>
              <a:rPr spc="-160" dirty="0"/>
              <a:t>Launches</a:t>
            </a:r>
            <a:r>
              <a:rPr spc="-20" dirty="0"/>
              <a:t> </a:t>
            </a:r>
            <a:r>
              <a:rPr dirty="0"/>
              <a:t>by</a:t>
            </a:r>
            <a:r>
              <a:rPr spc="-25" dirty="0"/>
              <a:t> </a:t>
            </a:r>
            <a:r>
              <a:rPr spc="-70" dirty="0"/>
              <a:t>Site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41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7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Launch</a:t>
            </a:r>
            <a:r>
              <a:rPr spc="-50" dirty="0"/>
              <a:t> </a:t>
            </a:r>
            <a:r>
              <a:rPr spc="-260" dirty="0"/>
              <a:t>Success</a:t>
            </a:r>
            <a:r>
              <a:rPr spc="55" dirty="0"/>
              <a:t> </a:t>
            </a:r>
            <a:r>
              <a:rPr spc="-65" dirty="0"/>
              <a:t>Ratio</a:t>
            </a:r>
            <a:r>
              <a:rPr spc="20" dirty="0"/>
              <a:t> </a:t>
            </a:r>
            <a:r>
              <a:rPr dirty="0"/>
              <a:t>for</a:t>
            </a:r>
            <a:r>
              <a:rPr spc="40" dirty="0"/>
              <a:t> </a:t>
            </a:r>
            <a:r>
              <a:rPr spc="-459" dirty="0"/>
              <a:t>KSC</a:t>
            </a:r>
            <a:r>
              <a:rPr spc="135" dirty="0"/>
              <a:t> </a:t>
            </a:r>
            <a:r>
              <a:rPr spc="-245" dirty="0"/>
              <a:t>LC-</a:t>
            </a:r>
            <a:r>
              <a:rPr spc="40" dirty="0"/>
              <a:t>39A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42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69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3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105" dirty="0"/>
              <a:t>Outcome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43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1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enough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Payload</a:t>
            </a:r>
            <a:r>
              <a:rPr spc="-130" dirty="0"/>
              <a:t> </a:t>
            </a:r>
            <a:r>
              <a:rPr spc="-70" dirty="0"/>
              <a:t>vs.</a:t>
            </a:r>
            <a:r>
              <a:rPr spc="-135" dirty="0"/>
              <a:t> </a:t>
            </a:r>
            <a:r>
              <a:rPr spc="-130" dirty="0"/>
              <a:t>Launch</a:t>
            </a:r>
            <a:r>
              <a:rPr spc="-120" dirty="0"/>
              <a:t> </a:t>
            </a:r>
            <a:r>
              <a:rPr spc="-105" dirty="0"/>
              <a:t>Outcome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44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668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and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9"/>
              </a:spcBef>
              <a:buClr>
                <a:srgbClr val="292929"/>
              </a:buClr>
              <a:buFont typeface="Arial MT"/>
              <a:buChar char="•"/>
            </a:pP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Classification</a:t>
            </a:r>
            <a:r>
              <a:rPr spc="-125" dirty="0"/>
              <a:t> </a:t>
            </a:r>
            <a:r>
              <a:rPr spc="-135" dirty="0"/>
              <a:t>Accuracy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46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83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negative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Confusion</a:t>
            </a:r>
            <a:r>
              <a:rPr spc="-90" dirty="0"/>
              <a:t> </a:t>
            </a:r>
            <a:r>
              <a:rPr spc="-20" dirty="0"/>
              <a:t>Matrix</a:t>
            </a:r>
            <a:r>
              <a:rPr spc="-65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spc="-80" dirty="0"/>
              <a:t>Decision</a:t>
            </a:r>
            <a:r>
              <a:rPr spc="-60" dirty="0"/>
              <a:t> </a:t>
            </a:r>
            <a:r>
              <a:rPr spc="-170" dirty="0"/>
              <a:t>Tree</a:t>
            </a:r>
            <a:r>
              <a:rPr spc="-75" dirty="0"/>
              <a:t> </a:t>
            </a:r>
            <a:r>
              <a:rPr spc="-95" dirty="0"/>
              <a:t>Classifier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47</a:t>
            </a:fld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013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analyzed,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652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according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48</a:t>
            </a:fld>
            <a:endParaRPr spc="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7110" cy="3994042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355600" lvl="3" indent="-342900">
              <a:spcBef>
                <a:spcPts val="140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 dirty="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</a:tabLst>
            </a:pPr>
            <a:r>
              <a:rPr sz="18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(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 dirty="0">
              <a:latin typeface="Microsoft Sans Serif"/>
              <a:cs typeface="Microsoft Sans Serif"/>
            </a:endParaRPr>
          </a:p>
          <a:p>
            <a:pPr marL="1155700" marR="1033780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</a:tabLst>
            </a:pPr>
            <a:r>
              <a:rPr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(https://en.wikipedia.org/wiki/List_of_Falcon/_9/_and_Falcon_Heavy_launches)</a:t>
            </a:r>
            <a:endParaRPr sz="18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</a:t>
            </a:r>
            <a:r>
              <a:rPr lang="en-IN"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</a:t>
            </a:r>
            <a:r>
              <a:rPr sz="1900" spc="-45" dirty="0" err="1">
                <a:solidFill>
                  <a:srgbClr val="767070"/>
                </a:solidFill>
                <a:latin typeface="Microsoft Sans Serif"/>
                <a:cs typeface="Microsoft Sans Serif"/>
              </a:rPr>
              <a:t>cted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r>
              <a:rPr lang="en-US"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.</a:t>
            </a:r>
            <a:endParaRPr sz="19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5</a:t>
            </a:fld>
            <a:endParaRPr spc="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3465" cy="2699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8500" algn="l"/>
              </a:tabLst>
            </a:pP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and</a:t>
            </a:r>
            <a:r>
              <a:rPr sz="22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6</a:t>
            </a:fld>
            <a:endParaRPr spc="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Collection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7</a:t>
            </a:fld>
            <a:endParaRPr spc="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420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893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used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81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capstone/blob/master/Data%20Collection%20API.ipyn</a:t>
            </a:r>
            <a:r>
              <a:rPr sz="1400" spc="-2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578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30" dirty="0"/>
              <a:t> </a:t>
            </a:r>
            <a:r>
              <a:rPr spc="-65" dirty="0"/>
              <a:t>Collection</a:t>
            </a:r>
            <a:r>
              <a:rPr spc="15" dirty="0"/>
              <a:t> </a:t>
            </a:r>
            <a:r>
              <a:rPr spc="760" dirty="0"/>
              <a:t>–</a:t>
            </a:r>
            <a:r>
              <a:rPr spc="-10" dirty="0"/>
              <a:t> </a:t>
            </a:r>
            <a:r>
              <a:rPr spc="-265" dirty="0"/>
              <a:t>SpaceX</a:t>
            </a:r>
            <a:r>
              <a:rPr spc="20" dirty="0"/>
              <a:t> </a:t>
            </a:r>
            <a:r>
              <a:rPr spc="-160" dirty="0"/>
              <a:t>API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8</a:t>
            </a:fld>
            <a:endParaRPr spc="5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indent="635" algn="ctr">
              <a:lnSpc>
                <a:spcPct val="90300"/>
              </a:lnSpc>
              <a:spcBef>
                <a:spcPts val="31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Falcon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Missing Values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979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14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data-</a:t>
            </a:r>
            <a:r>
              <a:rPr sz="1400" spc="-2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0with%20Web%20Scraping.ipynb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92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65" dirty="0"/>
              <a:t> </a:t>
            </a:r>
            <a:r>
              <a:rPr dirty="0"/>
              <a:t>-</a:t>
            </a:r>
            <a:r>
              <a:rPr spc="-90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50" dirty="0"/>
              <a:t>9</a:t>
            </a:fld>
            <a:endParaRPr spc="5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4056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6195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parsing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</TotalTime>
  <Words>2509</Words>
  <Application>Microsoft Office PowerPoint</Application>
  <PresentationFormat>Widescreen</PresentationFormat>
  <Paragraphs>400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__fkGroteskNeue_598ab8</vt:lpstr>
      <vt:lpstr>Arial</vt:lpstr>
      <vt:lpstr>Arial MT</vt:lpstr>
      <vt:lpstr>Calibri</vt:lpstr>
      <vt:lpstr>Microsoft Sans Serif</vt:lpstr>
      <vt:lpstr>Times New Roman</vt:lpstr>
      <vt:lpstr>Trebuchet MS</vt:lpstr>
      <vt:lpstr>Wingdings 3</vt:lpstr>
      <vt:lpstr>Facet</vt:lpstr>
      <vt:lpstr>PowerPoint Presentation</vt:lpstr>
      <vt:lpstr>Table of Contents</vt:lpstr>
      <vt:lpstr>Executive Summary</vt:lpstr>
      <vt:lpstr>Introduction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Bhuvan Hiremath</cp:lastModifiedBy>
  <cp:revision>1</cp:revision>
  <dcterms:created xsi:type="dcterms:W3CDTF">2024-09-29T11:49:56Z</dcterms:created>
  <dcterms:modified xsi:type="dcterms:W3CDTF">2024-09-29T12:04:09Z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2024-09-29T00:00:00Z</vt:filetime>
  </property>
  <property fmtid="{D5CDD505-2E9C-101B-9397-08002B2CF9AE}" pid="5" name="Producer">
    <vt:lpwstr>Microsoft® PowerPoint® para Microsoft 365</vt:lpwstr>
  </property>
</Properties>
</file>